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3229" r:id="rId3"/>
    <p:sldId id="3299" r:id="rId4"/>
    <p:sldId id="3300" r:id="rId5"/>
    <p:sldId id="3317" r:id="rId6"/>
    <p:sldId id="3302" r:id="rId7"/>
    <p:sldId id="3303" r:id="rId8"/>
    <p:sldId id="3304" r:id="rId9"/>
    <p:sldId id="3305" r:id="rId10"/>
    <p:sldId id="3306" r:id="rId11"/>
    <p:sldId id="3307" r:id="rId12"/>
    <p:sldId id="3308" r:id="rId13"/>
    <p:sldId id="3309" r:id="rId14"/>
    <p:sldId id="3310" r:id="rId15"/>
    <p:sldId id="3316" r:id="rId16"/>
    <p:sldId id="3311" r:id="rId17"/>
    <p:sldId id="3312" r:id="rId18"/>
    <p:sldId id="3313" r:id="rId19"/>
    <p:sldId id="3314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BEB"/>
    <a:srgbClr val="FF0000"/>
    <a:srgbClr val="240DFB"/>
    <a:srgbClr val="FEBEBE"/>
    <a:srgbClr val="C6B2E4"/>
    <a:srgbClr val="83E7E3"/>
    <a:srgbClr val="8A50D8"/>
    <a:srgbClr val="994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7T07:45: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AAE12-87DC-4F28-A7F0-16C155AD7050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D8603-8D30-4081-9889-FCCA9021E0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对抗学习模型部分详述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对抗学习模型部分详述（损失函数参考于</a:t>
            </a:r>
            <a:r>
              <a:rPr lang="en-US" altLang="zh-CN" dirty="0"/>
              <a:t>LSGAN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对抗学习模型部分详述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被借鉴对象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415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 – </a:t>
            </a:r>
            <a:r>
              <a:rPr lang="zh-CN" altLang="en-US" dirty="0"/>
              <a:t>在</a:t>
            </a:r>
            <a:r>
              <a:rPr lang="en-US" altLang="zh-CN" dirty="0"/>
              <a:t>XCAD</a:t>
            </a:r>
            <a:r>
              <a:rPr lang="zh-CN" altLang="en-US" dirty="0"/>
              <a:t>上的比较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 – </a:t>
            </a:r>
            <a:r>
              <a:rPr lang="zh-CN" altLang="en-US" dirty="0"/>
              <a:t>在额外</a:t>
            </a:r>
            <a:r>
              <a:rPr lang="en-US" altLang="zh-CN" dirty="0"/>
              <a:t>XCA</a:t>
            </a:r>
            <a:r>
              <a:rPr lang="zh-CN" altLang="en-US" dirty="0"/>
              <a:t>数据集上的比较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 – </a:t>
            </a:r>
            <a:r>
              <a:rPr lang="zh-CN" altLang="en-US" dirty="0"/>
              <a:t>在视网膜数据集上的性能测试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 – </a:t>
            </a:r>
            <a:r>
              <a:rPr lang="zh-CN" altLang="en-US" dirty="0"/>
              <a:t>抗噪实验 </a:t>
            </a:r>
            <a:r>
              <a:rPr lang="en-US" altLang="zh-CN" dirty="0"/>
              <a:t>+ </a:t>
            </a:r>
            <a:r>
              <a:rPr lang="zh-CN" altLang="en-US" dirty="0"/>
              <a:t>消融实验 </a:t>
            </a:r>
            <a:r>
              <a:rPr lang="en-US" altLang="zh-CN" dirty="0"/>
              <a:t>+ </a:t>
            </a:r>
            <a:r>
              <a:rPr lang="zh-CN" altLang="en-US" dirty="0"/>
              <a:t>叙述一下</a:t>
            </a:r>
            <a:r>
              <a:rPr lang="en-US" altLang="zh-CN" dirty="0"/>
              <a:t>appendix</a:t>
            </a:r>
            <a:r>
              <a:rPr lang="zh-CN" altLang="en-US" dirty="0"/>
              <a:t>中关于监督学习的相关实验和与</a:t>
            </a:r>
            <a:r>
              <a:rPr lang="en-US" altLang="zh-CN" dirty="0"/>
              <a:t>SSVS</a:t>
            </a:r>
            <a:r>
              <a:rPr lang="zh-CN" altLang="en-US" dirty="0"/>
              <a:t>的训练时间比较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两位一作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两位一作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74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模型结构 </a:t>
            </a:r>
            <a:r>
              <a:rPr lang="en-US" altLang="zh-CN" dirty="0"/>
              <a:t>– </a:t>
            </a:r>
            <a:r>
              <a:rPr lang="zh-CN" altLang="en-US" dirty="0"/>
              <a:t>扩散模型部分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模型整体结构 </a:t>
            </a:r>
            <a:r>
              <a:rPr lang="en-US" altLang="zh-CN" dirty="0"/>
              <a:t>– </a:t>
            </a:r>
            <a:r>
              <a:rPr lang="zh-CN" altLang="en-US" dirty="0"/>
              <a:t>对抗学习部分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模型的三个运行路径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扩散模型部分详述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扩散模型部分详述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6.xml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1.xml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06900" y="2866390"/>
            <a:ext cx="7296150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Diffusion Adversarial Representation Learning for Self-supervised Vessel Segmentation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507530" y="5175244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Accepted by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ICLR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Diffusion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3339" y="1537705"/>
            <a:ext cx="6920948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推理阶段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恒设置为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（因为效果最好，见下图）；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只需运行一次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060" y="3903310"/>
            <a:ext cx="7085975" cy="1998157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2365725" y="2675845"/>
            <a:ext cx="6267982" cy="1018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240DFB"/>
                </a:solidFill>
              </a:rPr>
              <a:t>当输入的 </a:t>
            </a:r>
            <a:r>
              <a:rPr lang="en-US" altLang="zh-CN" sz="1400" b="1" i="1" dirty="0">
                <a:solidFill>
                  <a:srgbClr val="240DFB"/>
                </a:solidFill>
                <a:latin typeface="Times New Roman" panose="02020603050405020304" charset="0"/>
                <a:cs typeface="Times New Roman" panose="02020603050405020304" charset="0"/>
              </a:rPr>
              <a:t>x </a:t>
            </a:r>
            <a:r>
              <a:rPr lang="zh-CN" altLang="en-US" sz="1400" dirty="0">
                <a:solidFill>
                  <a:srgbClr val="240DFB"/>
                </a:solidFill>
              </a:rPr>
              <a:t>是造影后图像时，</a:t>
            </a:r>
            <a:r>
              <a:rPr lang="en-US" altLang="zh-CN" sz="1400" dirty="0">
                <a:solidFill>
                  <a:srgbClr val="240DFB"/>
                </a:solidFill>
              </a:rPr>
              <a:t>Diffusion Model </a:t>
            </a:r>
            <a:r>
              <a:rPr lang="zh-CN" altLang="en-US" sz="1400" dirty="0">
                <a:solidFill>
                  <a:srgbClr val="240DFB"/>
                </a:solidFill>
              </a:rPr>
              <a:t>会将血管部分当作离群点对待，因此生成的噪声项能指导后续的分割过程</a:t>
            </a:r>
            <a:endParaRPr lang="en-US" altLang="zh-CN" sz="1400" dirty="0">
              <a:solidFill>
                <a:srgbClr val="240DFB"/>
              </a:solidFill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9536468" y="2706783"/>
            <a:ext cx="1246383" cy="9562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扩散模型在异常检测上的应用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29696" y="4367667"/>
            <a:ext cx="920163" cy="713520"/>
            <a:chOff x="328" y="3934"/>
            <a:chExt cx="1449" cy="1124"/>
          </a:xfrm>
        </p:grpSpPr>
        <p:sp>
          <p:nvSpPr>
            <p:cNvPr id="22" name="文本框 21"/>
            <p:cNvSpPr txBox="1"/>
            <p:nvPr>
              <p:custDataLst>
                <p:tags r:id="rId3"/>
              </p:custDataLst>
            </p:nvPr>
          </p:nvSpPr>
          <p:spPr>
            <a:xfrm>
              <a:off x="328" y="4031"/>
              <a:ext cx="1449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造影后图像</a:t>
              </a:r>
            </a:p>
          </p:txBody>
        </p:sp>
        <p:sp>
          <p:nvSpPr>
            <p:cNvPr id="24" name="矩形: 圆角 23"/>
            <p:cNvSpPr/>
            <p:nvPr>
              <p:custDataLst>
                <p:tags r:id="rId4"/>
              </p:custDataLst>
            </p:nvPr>
          </p:nvSpPr>
          <p:spPr>
            <a:xfrm>
              <a:off x="343" y="3934"/>
              <a:ext cx="1434" cy="1124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39489" y="5199410"/>
            <a:ext cx="91989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生成的掩膜</a:t>
            </a:r>
          </a:p>
        </p:txBody>
      </p:sp>
      <p:sp>
        <p:nvSpPr>
          <p:cNvPr id="5" name="矩形: 圆角 23"/>
          <p:cNvSpPr/>
          <p:nvPr>
            <p:custDataLst>
              <p:tags r:id="rId2"/>
            </p:custDataLst>
          </p:nvPr>
        </p:nvSpPr>
        <p:spPr>
          <a:xfrm>
            <a:off x="544092" y="5126919"/>
            <a:ext cx="910686" cy="7135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AB9A8B-90F6-1CE7-8254-A3DF0BC6CA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35" y="4010173"/>
            <a:ext cx="3317250" cy="221945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C47CD4-173F-91F6-C73C-6870F81C01F5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8633707" y="3184900"/>
            <a:ext cx="90276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Adversarial Learning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29104" y="1576652"/>
                <a:ext cx="5494009" cy="3952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1" dirty="0">
                    <a:latin typeface="Times New Roman" panose="02020603050405020304" charset="0"/>
                    <a:cs typeface="Times New Roman" panose="02020603050405020304" charset="0"/>
                  </a:rPr>
                  <a:t>训练阶段</a:t>
                </a:r>
                <a:r>
                  <a:rPr lang="zh-CN" altLang="en-US" sz="1400" dirty="0">
                    <a:latin typeface="Times New Roman" panose="02020603050405020304" charset="0"/>
                    <a:cs typeface="Times New Roman" panose="02020603050405020304" charset="0"/>
                  </a:rPr>
                  <a:t>：</a:t>
                </a:r>
                <a:endParaRPr lang="en-US" altLang="zh-CN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两种任务，三条路径（以 </a:t>
                </a: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Generation module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的视角出发）：</a:t>
                </a: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输入造影后图像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+ Diffusion Model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输出的噪声项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𝜖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，合成血管分割掩膜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；</a:t>
                </a: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输入背景图像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+ Diffusion Model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输出的噪声项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𝜖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𝜃</m:t>
                        </m:r>
                      </m:sub>
                    </m:sSub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+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类血管分形掩膜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，合成造影后图像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𝑎</m:t>
                        </m:r>
                      </m:sup>
                    </m:sSup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；</m:t>
                    </m:r>
                  </m:oMath>
                </a14:m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输入合成的造影后图像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+ Diffusion Model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输出的噪声项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𝜖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，合成血管分割掩膜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𝑓</m:t>
                        </m:r>
                      </m:sup>
                    </m:sSup>
                    <m:r>
                      <a:rPr lang="zh-CN" altLang="en-US" sz="14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；</m:t>
                    </m:r>
                  </m:oMath>
                </a14:m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→   两种任务基于同一个网络实现，二者的协同作用有助于网络更   </a:t>
                </a: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     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好地学习到血管的表示形式；</a:t>
                </a: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Cycle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中的循环一致性能使网络更</a:t>
                </a: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     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好地捕捉到血管的语义信息。</a:t>
                </a:r>
                <a:endParaRPr lang="en-US" altLang="zh-CN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04" y="1576652"/>
                <a:ext cx="5494009" cy="3952877"/>
              </a:xfrm>
              <a:prstGeom prst="rect">
                <a:avLst/>
              </a:prstGeom>
              <a:blipFill rotWithShape="1">
                <a:blip r:embed="rId4"/>
                <a:stretch>
                  <a:fillRect l="-2" t="-15" r="2" b="-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650" y="1610564"/>
            <a:ext cx="4380257" cy="181843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58709" y="1130266"/>
            <a:ext cx="134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模型训练流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1388850" y="2953460"/>
            <a:ext cx="4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①</a:t>
            </a:r>
            <a:endParaRPr lang="zh-CN" altLang="en-US" dirty="0"/>
          </a:p>
        </p:txBody>
      </p:sp>
      <p:grpSp>
        <p:nvGrpSpPr>
          <p:cNvPr id="72" name="组合 71"/>
          <p:cNvGrpSpPr/>
          <p:nvPr/>
        </p:nvGrpSpPr>
        <p:grpSpPr>
          <a:xfrm>
            <a:off x="7029650" y="3336441"/>
            <a:ext cx="4940740" cy="2345718"/>
            <a:chOff x="6960501" y="3588871"/>
            <a:chExt cx="4940740" cy="234571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0501" y="3588871"/>
              <a:ext cx="4940740" cy="2345718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/>
          </p:nvSpPr>
          <p:spPr>
            <a:xfrm>
              <a:off x="11262896" y="3773537"/>
              <a:ext cx="572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②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1274351" y="5530241"/>
              <a:ext cx="489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③</a:t>
              </a:r>
            </a:p>
          </p:txBody>
        </p:sp>
      </p:grpSp>
      <p:cxnSp>
        <p:nvCxnSpPr>
          <p:cNvPr id="73" name="直接连接符 72"/>
          <p:cNvCxnSpPr/>
          <p:nvPr/>
        </p:nvCxnSpPr>
        <p:spPr>
          <a:xfrm>
            <a:off x="6853303" y="948790"/>
            <a:ext cx="19189" cy="54918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Adversarial Learning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78672" y="5013040"/>
                <a:ext cx="5373058" cy="10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1" dirty="0">
                    <a:latin typeface="Times New Roman" panose="02020603050405020304" charset="0"/>
                    <a:cs typeface="Times New Roman" panose="02020603050405020304" charset="0"/>
                  </a:rPr>
                  <a:t>推理阶段</a:t>
                </a:r>
                <a:r>
                  <a:rPr lang="zh-CN" altLang="en-US" sz="1400" dirty="0">
                    <a:latin typeface="Times New Roman" panose="02020603050405020304" charset="0"/>
                    <a:cs typeface="Times New Roman" panose="02020603050405020304" charset="0"/>
                  </a:rPr>
                  <a:t>：</a:t>
                </a:r>
                <a:endParaRPr lang="en-US" altLang="zh-CN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输入造影后图像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+ Diffusion Model </a:t>
                </a: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在时间步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=0</m:t>
                    </m:r>
                  </m:oMath>
                </a14:m>
                <a:r>
                  <a:rPr lang="en-US" altLang="zh-CN" sz="1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情况下生成的噪声项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𝜖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𝜃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，合成对应的分割掩膜。</a:t>
                </a:r>
                <a:endPara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72" y="5013040"/>
                <a:ext cx="5373058" cy="1023165"/>
              </a:xfrm>
              <a:prstGeom prst="rect">
                <a:avLst/>
              </a:prstGeom>
              <a:blipFill rotWithShape="1">
                <a:blip r:embed="rId4"/>
                <a:stretch>
                  <a:fillRect l="-3" t="-34" r="9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1" y="2354268"/>
            <a:ext cx="4391057" cy="352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062" y="2752408"/>
            <a:ext cx="2752745" cy="3143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351" y="3177881"/>
            <a:ext cx="4524408" cy="32385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902073" y="2338534"/>
            <a:ext cx="4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①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906233" y="2746161"/>
            <a:ext cx="5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99824" y="3153788"/>
            <a:ext cx="48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29105" y="1576652"/>
            <a:ext cx="4416645" cy="26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charset="0"/>
                <a:cs typeface="Times New Roman" panose="02020603050405020304" charset="0"/>
              </a:rPr>
              <a:t>训练阶段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损失函数（生成器）：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损失函数（判别器）：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650" y="1610564"/>
            <a:ext cx="4380257" cy="181843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758709" y="1130266"/>
            <a:ext cx="134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模型训练流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388850" y="2953460"/>
            <a:ext cx="4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①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7029650" y="3336441"/>
            <a:ext cx="4940740" cy="2345718"/>
            <a:chOff x="6960501" y="3588871"/>
            <a:chExt cx="4940740" cy="234571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0501" y="3588871"/>
              <a:ext cx="4940740" cy="2345718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1262896" y="3773537"/>
              <a:ext cx="572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②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274351" y="5530241"/>
              <a:ext cx="489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③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墨迹 32"/>
              <p14:cNvContentPartPr/>
              <p14:nvPr/>
            </p14:nvContentPartPr>
            <p14:xfrm>
              <a:off x="3289975" y="2948683"/>
              <a:ext cx="36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1"/>
            </p:blipFill>
            <p:spPr>
              <a:xfrm>
                <a:off x="3289975" y="2948683"/>
                <a:ext cx="360" cy="360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3155565" y="2816590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zh-CN" altLang="en-US" sz="800" i="1" dirty="0">
              <a:latin typeface="Cambria Math" panose="020405030504060302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697" y="3985782"/>
            <a:ext cx="5661718" cy="862851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6853303" y="948790"/>
            <a:ext cx="19189" cy="54918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Adversarial Learning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-1" r="18825" b="624"/>
          <a:stretch>
            <a:fillRect/>
          </a:stretch>
        </p:blipFill>
        <p:spPr>
          <a:xfrm>
            <a:off x="7252505" y="2197222"/>
            <a:ext cx="4517698" cy="29949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9105" y="1576652"/>
            <a:ext cx="4680125" cy="166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charset="0"/>
                <a:cs typeface="Times New Roman" panose="02020603050405020304" charset="0"/>
              </a:rPr>
              <a:t>特殊结构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Switchable SAPDE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 – IN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Instance Normalization Layer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）层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– 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合成分割掩膜时使用 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 – SPADE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层 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– 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合成造影后图像时使用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121" y="4115402"/>
            <a:ext cx="2662764" cy="19821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998" y="3493024"/>
            <a:ext cx="4262652" cy="511995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>
            <a:off x="6853303" y="948790"/>
            <a:ext cx="19189" cy="54918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58EAB5-56A6-661A-E8B7-E0D691A096C6}"/>
              </a:ext>
            </a:extLst>
          </p:cNvPr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被借鉴对象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–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基于完整 </a:t>
            </a:r>
            <a:r>
              <a:rPr lang="en-US" altLang="zh-CN" b="1" dirty="0" err="1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CycleGAN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的自监督血管分割（</a:t>
            </a:r>
            <a:r>
              <a:rPr lang="en-US" altLang="zh-CN" b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SSVS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6AFFA3-C84D-F8BA-F94C-23468D20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72" y="1641940"/>
            <a:ext cx="7890053" cy="43971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E54EE2-4117-9731-1436-61E023CE2BA9}"/>
              </a:ext>
            </a:extLst>
          </p:cNvPr>
          <p:cNvSpPr txBox="1"/>
          <p:nvPr/>
        </p:nvSpPr>
        <p:spPr>
          <a:xfrm>
            <a:off x="851338" y="6230297"/>
            <a:ext cx="1097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Ma, </a:t>
            </a:r>
            <a:r>
              <a:rPr lang="en-US" altLang="zh-CN" sz="1200" b="0" i="0" u="sng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Yuxin</a:t>
            </a:r>
            <a:r>
              <a:rPr lang="en-US" altLang="zh-CN" sz="1200" b="0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"Self-supervised vessel segmentation via adversarial learning." </a:t>
            </a:r>
            <a:r>
              <a:rPr lang="en-US" altLang="zh-CN" sz="1200" b="0" i="1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ICCV </a:t>
            </a:r>
            <a:r>
              <a:rPr lang="en-US" altLang="zh-CN" sz="1200" b="0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2021.</a:t>
            </a:r>
            <a:endParaRPr lang="zh-CN" alt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3B5533-9997-2121-5487-EF5681FB2539}"/>
              </a:ext>
            </a:extLst>
          </p:cNvPr>
          <p:cNvSpPr/>
          <p:nvPr/>
        </p:nvSpPr>
        <p:spPr>
          <a:xfrm>
            <a:off x="1243106" y="1834776"/>
            <a:ext cx="794870" cy="669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84CED3C-5BC0-A2ED-4DD2-2AE634572D3D}"/>
                  </a:ext>
                </a:extLst>
              </p:cNvPr>
              <p:cNvSpPr/>
              <p:nvPr/>
            </p:nvSpPr>
            <p:spPr>
              <a:xfrm>
                <a:off x="9066307" y="2151928"/>
                <a:ext cx="2906116" cy="3377133"/>
              </a:xfrm>
              <a:prstGeom prst="roundRect">
                <a:avLst/>
              </a:prstGeom>
              <a:solidFill>
                <a:srgbClr val="F9EB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主要缺陷</a:t>
                </a:r>
                <a:endParaRPr lang="en-US" altLang="zh-CN" sz="1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14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造影图像的生成方式过于简单粗暴（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𝑌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sz="1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的输入只有掩膜，没有背景图像，造影图像的合成是基于掩膜的直接拼接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），并不会为网络学习血管的表示方式起到较好的帮助。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↓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只学血管表示，不学习血管与背景的融合方式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↓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本文：血管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背景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“血管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背景”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84CED3C-5BC0-A2ED-4DD2-2AE634572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307" y="2151928"/>
                <a:ext cx="2906116" cy="33771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41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600" b="1" dirty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–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训练仅基于 </a:t>
            </a: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XCAD 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基于与训练数据集</a:t>
            </a:r>
            <a:r>
              <a: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同源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的测试数据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2861128"/>
            <a:ext cx="9165173" cy="331178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31699" y="1598966"/>
            <a:ext cx="8315902" cy="1214427"/>
            <a:chOff x="1114969" y="1516838"/>
            <a:chExt cx="9621880" cy="14117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4969" y="1516838"/>
              <a:ext cx="9621880" cy="141175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9430871" y="2236781"/>
              <a:ext cx="1126490" cy="650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10146436" y="3535595"/>
            <a:ext cx="1747588" cy="784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对细小末梢的分割更加精准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10146437" y="4689470"/>
            <a:ext cx="1747588" cy="11902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鲁棒性好：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是加噪后唯一能给出合理分割结果的方法；</a:t>
            </a:r>
          </a:p>
        </p:txBody>
      </p:sp>
      <p:cxnSp>
        <p:nvCxnSpPr>
          <p:cNvPr id="13" name="直接箭头连接符 12"/>
          <p:cNvCxnSpPr>
            <a:endCxn id="10" idx="1"/>
          </p:cNvCxnSpPr>
          <p:nvPr/>
        </p:nvCxnSpPr>
        <p:spPr>
          <a:xfrm>
            <a:off x="9724913" y="3927786"/>
            <a:ext cx="421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1" idx="1"/>
          </p:cNvCxnSpPr>
          <p:nvPr/>
        </p:nvCxnSpPr>
        <p:spPr>
          <a:xfrm>
            <a:off x="9724913" y="4817660"/>
            <a:ext cx="421524" cy="46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1" idx="1"/>
          </p:cNvCxnSpPr>
          <p:nvPr/>
        </p:nvCxnSpPr>
        <p:spPr>
          <a:xfrm flipV="1">
            <a:off x="9724913" y="5284596"/>
            <a:ext cx="421524" cy="44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AB8B6D9-AEA0-7417-1029-B450BDAAC739}"/>
              </a:ext>
            </a:extLst>
          </p:cNvPr>
          <p:cNvSpPr/>
          <p:nvPr/>
        </p:nvSpPr>
        <p:spPr>
          <a:xfrm>
            <a:off x="8403771" y="1986643"/>
            <a:ext cx="495300" cy="1842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3E3A09-7D06-17E6-9B16-64C05C0E1477}"/>
              </a:ext>
            </a:extLst>
          </p:cNvPr>
          <p:cNvSpPr txBox="1"/>
          <p:nvPr/>
        </p:nvSpPr>
        <p:spPr>
          <a:xfrm>
            <a:off x="529696" y="2236300"/>
            <a:ext cx="123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射线冠状动脉造影图像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EDAA0C-847F-5F8D-BAD7-1A9EE2A638B9}"/>
              </a:ext>
            </a:extLst>
          </p:cNvPr>
          <p:cNvSpPr/>
          <p:nvPr/>
        </p:nvSpPr>
        <p:spPr>
          <a:xfrm>
            <a:off x="4479113" y="300367"/>
            <a:ext cx="738346" cy="27167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B92008-E4C2-1DB5-7EB5-773B0429A80F}"/>
              </a:ext>
            </a:extLst>
          </p:cNvPr>
          <p:cNvSpPr/>
          <p:nvPr/>
        </p:nvSpPr>
        <p:spPr>
          <a:xfrm>
            <a:off x="2126906" y="2386275"/>
            <a:ext cx="592387" cy="21946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基于与训练数据集同器官但</a:t>
            </a:r>
            <a:r>
              <a: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不同源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的测试数据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–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训练仅基于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XCAD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数据集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17415" y="1549794"/>
            <a:ext cx="8261455" cy="1916308"/>
            <a:chOff x="1278330" y="1512692"/>
            <a:chExt cx="8895402" cy="2124383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330" y="1512692"/>
              <a:ext cx="8895402" cy="2124383"/>
              <a:chOff x="1251034" y="1635571"/>
              <a:chExt cx="7748720" cy="1910517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4"/>
              <a:srcRect t="12850"/>
              <a:stretch>
                <a:fillRect/>
              </a:stretch>
            </p:blipFill>
            <p:spPr>
              <a:xfrm>
                <a:off x="1346568" y="2370208"/>
                <a:ext cx="7653185" cy="117588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569" y="1844377"/>
                <a:ext cx="7653185" cy="534832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1034" y="1635571"/>
                <a:ext cx="2570937" cy="213061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9083878" y="2388358"/>
              <a:ext cx="1035938" cy="12009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23762" y="3565203"/>
            <a:ext cx="9544476" cy="2530431"/>
            <a:chOff x="1295946" y="3778910"/>
            <a:chExt cx="9544476" cy="25304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1578" y="4381274"/>
              <a:ext cx="9488844" cy="1928067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5946" y="3778910"/>
              <a:ext cx="9488844" cy="603412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5FA3D1E-9469-2497-BDC1-6DE1A7510B67}"/>
              </a:ext>
            </a:extLst>
          </p:cNvPr>
          <p:cNvSpPr/>
          <p:nvPr/>
        </p:nvSpPr>
        <p:spPr>
          <a:xfrm>
            <a:off x="8316685" y="2095382"/>
            <a:ext cx="495300" cy="1842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F058E7-4CA5-AEBF-F2CB-E35A38A786AF}"/>
              </a:ext>
            </a:extLst>
          </p:cNvPr>
          <p:cNvSpPr txBox="1"/>
          <p:nvPr/>
        </p:nvSpPr>
        <p:spPr>
          <a:xfrm>
            <a:off x="636981" y="2567617"/>
            <a:ext cx="123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射线冠状动脉造影图像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2F5920-F6CB-4A10-063D-33BFFEB80BE7}"/>
              </a:ext>
            </a:extLst>
          </p:cNvPr>
          <p:cNvSpPr/>
          <p:nvPr/>
        </p:nvSpPr>
        <p:spPr>
          <a:xfrm>
            <a:off x="4479113" y="300367"/>
            <a:ext cx="738346" cy="27167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基于与训练数据集</a:t>
            </a:r>
            <a:r>
              <a: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不同器官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的测试数据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–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训练仅基于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XCAD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数据集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32920" y="1614064"/>
            <a:ext cx="8159598" cy="1934696"/>
            <a:chOff x="1905625" y="1590163"/>
            <a:chExt cx="8159598" cy="193469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625" y="1759233"/>
              <a:ext cx="8159598" cy="53645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0662" y="2249776"/>
              <a:ext cx="8109524" cy="127508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9058730" y="2333242"/>
              <a:ext cx="924607" cy="10957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0662" y="1590163"/>
              <a:ext cx="2362217" cy="180976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978672" y="3664381"/>
            <a:ext cx="9522965" cy="2606847"/>
            <a:chOff x="1323762" y="3565203"/>
            <a:chExt cx="9522965" cy="2606847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3762" y="3565203"/>
              <a:ext cx="9488844" cy="60341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883" y="4168741"/>
              <a:ext cx="9488844" cy="2003309"/>
            </a:xfrm>
            <a:prstGeom prst="rect">
              <a:avLst/>
            </a:prstGeom>
          </p:spPr>
        </p:pic>
      </p:grpSp>
      <p:sp>
        <p:nvSpPr>
          <p:cNvPr id="13" name="矩形: 圆角 12"/>
          <p:cNvSpPr/>
          <p:nvPr/>
        </p:nvSpPr>
        <p:spPr>
          <a:xfrm>
            <a:off x="10673840" y="4778256"/>
            <a:ext cx="1344305" cy="9826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具有良好的泛化性能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92E5A2-CB5B-1987-FB2D-06C1A16111A3}"/>
              </a:ext>
            </a:extLst>
          </p:cNvPr>
          <p:cNvSpPr/>
          <p:nvPr/>
        </p:nvSpPr>
        <p:spPr>
          <a:xfrm>
            <a:off x="8333012" y="2106389"/>
            <a:ext cx="495300" cy="1842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E6EEB0-1EB9-EEBB-7F24-25836EF4BA04}"/>
              </a:ext>
            </a:extLst>
          </p:cNvPr>
          <p:cNvSpPr txBox="1"/>
          <p:nvPr/>
        </p:nvSpPr>
        <p:spPr>
          <a:xfrm>
            <a:off x="477292" y="2749814"/>
            <a:ext cx="145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视网膜眼底图像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6591B9-558C-87B7-AF9F-B154990F6303}"/>
              </a:ext>
            </a:extLst>
          </p:cNvPr>
          <p:cNvSpPr/>
          <p:nvPr/>
        </p:nvSpPr>
        <p:spPr>
          <a:xfrm>
            <a:off x="4479113" y="300367"/>
            <a:ext cx="738346" cy="27167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(4) 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抗噪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实验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–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训练仅基于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XCAD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数据集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16" y="4326163"/>
            <a:ext cx="8193296" cy="19425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192" y="1364232"/>
            <a:ext cx="7947944" cy="245903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7338" y="3867787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消融实验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ADF054-CA0C-CAFE-5678-6A0C99504F27}"/>
              </a:ext>
            </a:extLst>
          </p:cNvPr>
          <p:cNvSpPr/>
          <p:nvPr/>
        </p:nvSpPr>
        <p:spPr>
          <a:xfrm>
            <a:off x="8088082" y="1779813"/>
            <a:ext cx="495300" cy="1842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FFB563-E702-D81C-0816-4950F21ADF39}"/>
              </a:ext>
            </a:extLst>
          </p:cNvPr>
          <p:cNvSpPr/>
          <p:nvPr/>
        </p:nvSpPr>
        <p:spPr>
          <a:xfrm>
            <a:off x="8800306" y="2032739"/>
            <a:ext cx="964180" cy="1668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15B896-47FD-A61A-50B7-0C33FF957802}"/>
              </a:ext>
            </a:extLst>
          </p:cNvPr>
          <p:cNvSpPr txBox="1"/>
          <p:nvPr/>
        </p:nvSpPr>
        <p:spPr>
          <a:xfrm>
            <a:off x="9904532" y="5262935"/>
            <a:ext cx="171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是否加入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diffusion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是否使用特殊结构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9D81A2-746A-AEA3-FB55-E526592E544B}"/>
                  </a:ext>
                </a:extLst>
              </p:cNvPr>
              <p:cNvSpPr txBox="1"/>
              <p:nvPr/>
            </p:nvSpPr>
            <p:spPr>
              <a:xfrm>
                <a:off x="9904531" y="5702393"/>
                <a:ext cx="1718235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是否使用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𝑐𝑦𝑐</m:t>
                        </m:r>
                      </m:sub>
                    </m:sSub>
                  </m:oMath>
                </a14:m>
                <a:endPara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L1 vs 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交叉熵损失</a:t>
                </a:r>
                <a:endPara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9D81A2-746A-AEA3-FB55-E526592E5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531" y="5702393"/>
                <a:ext cx="1718235" cy="476284"/>
              </a:xfrm>
              <a:prstGeom prst="rect">
                <a:avLst/>
              </a:prstGeom>
              <a:blipFill>
                <a:blip r:embed="rId6"/>
                <a:stretch>
                  <a:fillRect l="-355" t="-1266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55BA88D-5263-460E-59FD-3BFAF58056A0}"/>
              </a:ext>
            </a:extLst>
          </p:cNvPr>
          <p:cNvSpPr/>
          <p:nvPr/>
        </p:nvSpPr>
        <p:spPr>
          <a:xfrm>
            <a:off x="4479113" y="300367"/>
            <a:ext cx="738346" cy="27167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18285" y="2338070"/>
            <a:ext cx="9449435" cy="2264410"/>
            <a:chOff x="2159" y="3546"/>
            <a:chExt cx="14881" cy="356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9" y="3546"/>
              <a:ext cx="14881" cy="356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252" y="3739"/>
              <a:ext cx="3131" cy="54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470" y="3739"/>
              <a:ext cx="3982" cy="54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08" y="4442"/>
              <a:ext cx="4992" cy="533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713" y="4442"/>
              <a:ext cx="6601" cy="54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Title &amp; Authors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Title &amp; Authors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920168-3ECA-027D-386A-31F5C94C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0" y="948789"/>
            <a:ext cx="6260524" cy="24802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795D74-50DA-8899-0280-234322887B78}"/>
              </a:ext>
            </a:extLst>
          </p:cNvPr>
          <p:cNvSpPr txBox="1"/>
          <p:nvPr/>
        </p:nvSpPr>
        <p:spPr>
          <a:xfrm>
            <a:off x="6874090" y="1727228"/>
            <a:ext cx="5320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所属机构：美国国立卫生研究院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近年研究主题：扩散模型、图像分割、图像配准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8B903A-215A-1329-1FA0-F49A262A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3617372"/>
            <a:ext cx="6213690" cy="24325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3CA5B0-0279-BB12-9AC7-C7E341388C7D}"/>
              </a:ext>
            </a:extLst>
          </p:cNvPr>
          <p:cNvSpPr txBox="1"/>
          <p:nvPr/>
        </p:nvSpPr>
        <p:spPr>
          <a:xfrm>
            <a:off x="6874090" y="4307187"/>
            <a:ext cx="4397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所属机构：韩国科学技术院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近年研究主题：自监督学习、图像分割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Title &amp; Authors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D2F397-FF21-F8A0-7619-8BC8FCD9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38" y="1120311"/>
            <a:ext cx="11189324" cy="48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23416" y="1728606"/>
            <a:ext cx="20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血管分割现存问题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1631179" y="2385686"/>
            <a:ext cx="3426988" cy="13812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监督学习 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需要大量标注数据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1631178" y="4239350"/>
            <a:ext cx="3426989" cy="13812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/>
                </a:solidFill>
              </a:rPr>
              <a:t>无监督学习 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现有造影图像背景结构混乱，致使模型难以学习到有效信息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6668184" y="2385686"/>
            <a:ext cx="3426988" cy="13812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自监督学习 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不需要标注数据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6668184" y="4054684"/>
            <a:ext cx="3426988" cy="15659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/>
                </a:solidFill>
              </a:rPr>
              <a:t>扩散模型 </a:t>
            </a:r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zh-CN" altLang="en-US" b="1" dirty="0">
                <a:solidFill>
                  <a:schemeClr val="tx1"/>
                </a:solidFill>
              </a:rPr>
              <a:t>类 </a:t>
            </a:r>
            <a:r>
              <a:rPr lang="en-US" altLang="zh-CN" b="1" dirty="0" err="1">
                <a:solidFill>
                  <a:schemeClr val="tx1"/>
                </a:solidFill>
              </a:rPr>
              <a:t>CycleGAN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针对性学习造影图像的背景结构、双任务协同（找出血管结构与背景图像的内在联系）</a:t>
            </a:r>
          </a:p>
        </p:txBody>
      </p:sp>
      <p:sp>
        <p:nvSpPr>
          <p:cNvPr id="8" name="箭头: 右 7"/>
          <p:cNvSpPr/>
          <p:nvPr/>
        </p:nvSpPr>
        <p:spPr>
          <a:xfrm>
            <a:off x="5299724" y="2932314"/>
            <a:ext cx="1126902" cy="2879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/>
          <p:cNvSpPr/>
          <p:nvPr/>
        </p:nvSpPr>
        <p:spPr>
          <a:xfrm>
            <a:off x="5299724" y="4785978"/>
            <a:ext cx="1126902" cy="2879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60422" y="1728606"/>
            <a:ext cx="20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论文所述解决方案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zh-CN" altLang="en-US" b="1" dirty="0">
                <a:ea typeface="宋体" panose="02010600030101010101" pitchFamily="2" charset="-122"/>
              </a:rPr>
              <a:t>模型整体结构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66" y="1918176"/>
            <a:ext cx="10506234" cy="351285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354947" y="1370714"/>
            <a:ext cx="4211391" cy="4199400"/>
            <a:chOff x="3354947" y="1370714"/>
            <a:chExt cx="4211391" cy="4199400"/>
          </a:xfrm>
        </p:grpSpPr>
        <p:sp>
          <p:nvSpPr>
            <p:cNvPr id="15" name="矩形 14"/>
            <p:cNvSpPr/>
            <p:nvPr/>
          </p:nvSpPr>
          <p:spPr>
            <a:xfrm>
              <a:off x="3354947" y="1918176"/>
              <a:ext cx="1693572" cy="3651938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5248141" y="1370714"/>
              <a:ext cx="2318197" cy="77917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2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专注于学习杂乱的图像背景结构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08549" y="2554053"/>
            <a:ext cx="9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造影后图像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15003" y="4239949"/>
            <a:ext cx="9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造影前图像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217757" y="2498362"/>
            <a:ext cx="910686" cy="71352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215003" y="4167841"/>
            <a:ext cx="910686" cy="71352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031905" y="5308426"/>
            <a:ext cx="1434448" cy="729171"/>
            <a:chOff x="1842994" y="5357115"/>
            <a:chExt cx="1398494" cy="754397"/>
          </a:xfrm>
        </p:grpSpPr>
        <p:sp>
          <p:nvSpPr>
            <p:cNvPr id="23" name="文本框 22"/>
            <p:cNvSpPr txBox="1"/>
            <p:nvPr/>
          </p:nvSpPr>
          <p:spPr>
            <a:xfrm>
              <a:off x="1935798" y="5433051"/>
              <a:ext cx="1212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类似血管的分形掩膜</a:t>
              </a:r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1842994" y="5357115"/>
              <a:ext cx="1398494" cy="75439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E2C20BD-570F-F300-82C0-CACB85E7FDD5}"/>
              </a:ext>
            </a:extLst>
          </p:cNvPr>
          <p:cNvSpPr txBox="1"/>
          <p:nvPr/>
        </p:nvSpPr>
        <p:spPr>
          <a:xfrm>
            <a:off x="3561543" y="5715110"/>
            <a:ext cx="1105469" cy="36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借鉴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+mn-cs"/>
              </a:rPr>
              <a:t>模型整体结构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66" y="1918176"/>
            <a:ext cx="10506234" cy="351285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932609" y="925328"/>
            <a:ext cx="6586291" cy="4425844"/>
            <a:chOff x="4932609" y="925328"/>
            <a:chExt cx="6586291" cy="4425844"/>
          </a:xfrm>
        </p:grpSpPr>
        <p:sp>
          <p:nvSpPr>
            <p:cNvPr id="4" name="矩形 3"/>
            <p:cNvSpPr/>
            <p:nvPr/>
          </p:nvSpPr>
          <p:spPr>
            <a:xfrm>
              <a:off x="4977685" y="2021983"/>
              <a:ext cx="6541215" cy="3329189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4932609" y="925328"/>
              <a:ext cx="2561885" cy="7340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对抗学习 </a:t>
              </a:r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 </a:t>
              </a:r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双任务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810050" y="873660"/>
            <a:ext cx="2852254" cy="1525065"/>
            <a:chOff x="8810050" y="873660"/>
            <a:chExt cx="2852254" cy="1525065"/>
          </a:xfrm>
        </p:grpSpPr>
        <p:sp>
          <p:nvSpPr>
            <p:cNvPr id="7" name="矩形: 圆角 6"/>
            <p:cNvSpPr/>
            <p:nvPr/>
          </p:nvSpPr>
          <p:spPr>
            <a:xfrm>
              <a:off x="8810050" y="873660"/>
              <a:ext cx="2852254" cy="82619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、基于造影图像与噪声项，生成分割掩膜</a:t>
              </a:r>
            </a:p>
          </p:txBody>
        </p:sp>
        <p:cxnSp>
          <p:nvCxnSpPr>
            <p:cNvPr id="9" name="直接箭头连接符 8"/>
            <p:cNvCxnSpPr>
              <a:stCxn id="7" idx="2"/>
            </p:cNvCxnSpPr>
            <p:nvPr/>
          </p:nvCxnSpPr>
          <p:spPr>
            <a:xfrm flipH="1">
              <a:off x="9350062" y="1699859"/>
              <a:ext cx="886115" cy="698866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8645394" y="4990563"/>
            <a:ext cx="3181566" cy="1370473"/>
            <a:chOff x="8645394" y="4990563"/>
            <a:chExt cx="3181566" cy="1370473"/>
          </a:xfrm>
        </p:grpSpPr>
        <p:sp>
          <p:nvSpPr>
            <p:cNvPr id="12" name="矩形: 圆角 11"/>
            <p:cNvSpPr/>
            <p:nvPr/>
          </p:nvSpPr>
          <p:spPr>
            <a:xfrm>
              <a:off x="8645394" y="5534837"/>
              <a:ext cx="3181566" cy="82619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、基于背景图像、噪声项与分形掩膜，合成造影图像</a:t>
              </a:r>
            </a:p>
          </p:txBody>
        </p:sp>
        <p:cxnSp>
          <p:nvCxnSpPr>
            <p:cNvPr id="16" name="直接箭头连接符 15"/>
            <p:cNvCxnSpPr>
              <a:stCxn id="12" idx="0"/>
            </p:cNvCxnSpPr>
            <p:nvPr/>
          </p:nvCxnSpPr>
          <p:spPr>
            <a:xfrm flipH="1" flipV="1">
              <a:off x="9266349" y="4990563"/>
              <a:ext cx="969828" cy="54427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208549" y="2554053"/>
            <a:ext cx="9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造影后图像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15003" y="4239949"/>
            <a:ext cx="9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造影前图像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217757" y="2498362"/>
            <a:ext cx="910686" cy="71352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215003" y="4167841"/>
            <a:ext cx="910686" cy="71352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031905" y="5308426"/>
            <a:ext cx="1434448" cy="729171"/>
            <a:chOff x="1842994" y="5357115"/>
            <a:chExt cx="1398494" cy="754397"/>
          </a:xfrm>
        </p:grpSpPr>
        <p:sp>
          <p:nvSpPr>
            <p:cNvPr id="27" name="文本框 26"/>
            <p:cNvSpPr txBox="1"/>
            <p:nvPr/>
          </p:nvSpPr>
          <p:spPr>
            <a:xfrm>
              <a:off x="1935798" y="5433051"/>
              <a:ext cx="1212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类似血管的分形掩膜</a:t>
              </a:r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1842994" y="5357115"/>
              <a:ext cx="1398494" cy="75439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561543" y="5715110"/>
            <a:ext cx="1105469" cy="36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借鉴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+mn-cs"/>
              </a:rPr>
              <a:t>模型运行路径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66" y="1918176"/>
            <a:ext cx="10506234" cy="3512854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343955" y="1199766"/>
            <a:ext cx="7889374" cy="1272514"/>
            <a:chOff x="2343955" y="1199766"/>
            <a:chExt cx="7889374" cy="1272514"/>
          </a:xfrm>
        </p:grpSpPr>
        <p:grpSp>
          <p:nvGrpSpPr>
            <p:cNvPr id="16" name="组合 15"/>
            <p:cNvGrpSpPr/>
            <p:nvPr/>
          </p:nvGrpSpPr>
          <p:grpSpPr>
            <a:xfrm>
              <a:off x="2343955" y="1922152"/>
              <a:ext cx="7889374" cy="550128"/>
              <a:chOff x="2343955" y="1922152"/>
              <a:chExt cx="7889374" cy="550128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2343955" y="2466304"/>
                <a:ext cx="5325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7649631" y="1924152"/>
                <a:ext cx="0" cy="54812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>
                <a:off x="7629613" y="1922152"/>
                <a:ext cx="260371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: 圆角 16"/>
            <p:cNvSpPr/>
            <p:nvPr/>
          </p:nvSpPr>
          <p:spPr>
            <a:xfrm>
              <a:off x="8073250" y="1199766"/>
              <a:ext cx="1716442" cy="579717"/>
            </a:xfrm>
            <a:prstGeom prst="roundRect">
              <a:avLst/>
            </a:prstGeom>
            <a:solidFill>
              <a:srgbClr val="F9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运行路径一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09752" y="5623859"/>
            <a:ext cx="8723566" cy="745928"/>
            <a:chOff x="1609752" y="5623859"/>
            <a:chExt cx="8723566" cy="745928"/>
          </a:xfrm>
        </p:grpSpPr>
        <p:cxnSp>
          <p:nvCxnSpPr>
            <p:cNvPr id="22" name="直接箭头连接符 21"/>
            <p:cNvCxnSpPr/>
            <p:nvPr/>
          </p:nvCxnSpPr>
          <p:spPr>
            <a:xfrm>
              <a:off x="1609752" y="5623859"/>
              <a:ext cx="8723566" cy="0"/>
            </a:xfrm>
            <a:prstGeom prst="straightConnector1">
              <a:avLst/>
            </a:prstGeom>
            <a:ln w="38100">
              <a:solidFill>
                <a:srgbClr val="240D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圆角 23"/>
            <p:cNvSpPr/>
            <p:nvPr/>
          </p:nvSpPr>
          <p:spPr>
            <a:xfrm>
              <a:off x="8079178" y="5790070"/>
              <a:ext cx="1716442" cy="5797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运行路径二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7D6D6F-B8D8-DF3B-8B24-096DADBD4FAF}"/>
              </a:ext>
            </a:extLst>
          </p:cNvPr>
          <p:cNvGrpSpPr/>
          <p:nvPr/>
        </p:nvGrpSpPr>
        <p:grpSpPr>
          <a:xfrm>
            <a:off x="592554" y="1458203"/>
            <a:ext cx="11530681" cy="4040149"/>
            <a:chOff x="592554" y="1458203"/>
            <a:chExt cx="11530681" cy="4040149"/>
          </a:xfrm>
        </p:grpSpPr>
        <p:grpSp>
          <p:nvGrpSpPr>
            <p:cNvPr id="43" name="组合 42"/>
            <p:cNvGrpSpPr/>
            <p:nvPr/>
          </p:nvGrpSpPr>
          <p:grpSpPr>
            <a:xfrm>
              <a:off x="592554" y="1858887"/>
              <a:ext cx="11457206" cy="3639465"/>
              <a:chOff x="592554" y="1858887"/>
              <a:chExt cx="11457206" cy="3639465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8277412" y="5133788"/>
                <a:ext cx="0" cy="352612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611362" y="5486400"/>
                <a:ext cx="7684858" cy="0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92554" y="2785035"/>
                <a:ext cx="27772" cy="2713317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>
                <a:off x="592554" y="2796989"/>
                <a:ext cx="525046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 w="lg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2343955" y="2659529"/>
                <a:ext cx="5479245" cy="0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7841129" y="2127624"/>
                <a:ext cx="0" cy="537882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>
                <a:off x="7823200" y="2109694"/>
                <a:ext cx="2410129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: 圆角 41"/>
              <p:cNvSpPr/>
              <p:nvPr/>
            </p:nvSpPr>
            <p:spPr>
              <a:xfrm>
                <a:off x="10333318" y="1858887"/>
                <a:ext cx="1716442" cy="57971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accent2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运行路径三</a:t>
                </a: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0A19C81-299B-C891-19EB-40FE6A30BF91}"/>
                </a:ext>
              </a:extLst>
            </p:cNvPr>
            <p:cNvSpPr txBox="1"/>
            <p:nvPr/>
          </p:nvSpPr>
          <p:spPr>
            <a:xfrm>
              <a:off x="10259843" y="1458203"/>
              <a:ext cx="1863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Mask</a:t>
              </a:r>
              <a:r>
                <a:rPr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相关的循环一致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Diffusion Model +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Adversarial Learning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9104" y="2990766"/>
            <a:ext cx="5373058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charset="0"/>
                <a:cs typeface="Times New Roman" panose="02020603050405020304" charset="0"/>
              </a:rPr>
              <a:t>训练阶段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仅对背景结构进行学习（只在输入为造影前图像时产生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Loss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）；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数据输入 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Diffusion Model 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模块前，均匀采样 </a:t>
            </a:r>
            <a:r>
              <a:rPr lang="en-US" altLang="zh-CN" sz="1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∈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[0, T]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，并按照下式（同 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DDPM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）被加入相应等级的噪声：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损失函数（同 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DDPM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）：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978672" y="1452614"/>
            <a:ext cx="8746241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Diffusion Model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学习加入到数据中的噪声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Adversarial Learning Model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从噪声中生成图像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→ 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自然连接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9696" y="2621434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Diffusion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650" y="1610564"/>
            <a:ext cx="4380257" cy="18184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501" y="3607524"/>
            <a:ext cx="4940740" cy="234571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6560905" y="948790"/>
            <a:ext cx="19189" cy="54918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203576" y="3584025"/>
            <a:ext cx="2830954" cy="432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102" y="4436668"/>
            <a:ext cx="2236507" cy="36933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690" y="5393811"/>
            <a:ext cx="4931472" cy="4859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58709" y="1130266"/>
            <a:ext cx="134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模型训练流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M0NzhmNWUwZjhjNGFhN2I1YWRjMTFkODNiNjVhM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1257</Words>
  <Application>Microsoft Office PowerPoint</Application>
  <PresentationFormat>宽屏</PresentationFormat>
  <Paragraphs>235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2_Office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寰驰 刘</dc:creator>
  <cp:lastModifiedBy>寰驰 刘</cp:lastModifiedBy>
  <cp:revision>31</cp:revision>
  <dcterms:created xsi:type="dcterms:W3CDTF">2023-10-07T00:21:00Z</dcterms:created>
  <dcterms:modified xsi:type="dcterms:W3CDTF">2023-10-26T12:28:54Z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B003C4A45CAC4130B1131D0DC201056B_12</vt:lpwstr>
  </property>
  <property fmtid="{D5CDD505-2E9C-101B-9397-08002B2CF9AE}" pid="3" name="KSOProductBuildVer">
    <vt:lpwstr>2052-12.1.0.15398</vt:lpwstr>
  </property>
</Properties>
</file>